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  <p:sldMasterId id="2147483664" r:id="rId3"/>
  </p:sldMasterIdLst>
  <p:notesMasterIdLst>
    <p:notesMasterId r:id="rId27"/>
  </p:notesMasterIdLst>
  <p:handoutMasterIdLst>
    <p:handoutMasterId r:id="rId28"/>
  </p:handoutMasterIdLst>
  <p:sldIdLst>
    <p:sldId id="259" r:id="rId4"/>
    <p:sldId id="280" r:id="rId5"/>
    <p:sldId id="260" r:id="rId6"/>
    <p:sldId id="261" r:id="rId7"/>
    <p:sldId id="272" r:id="rId8"/>
    <p:sldId id="271" r:id="rId9"/>
    <p:sldId id="262" r:id="rId10"/>
    <p:sldId id="273" r:id="rId11"/>
    <p:sldId id="269" r:id="rId12"/>
    <p:sldId id="270" r:id="rId13"/>
    <p:sldId id="263" r:id="rId14"/>
    <p:sldId id="274" r:id="rId15"/>
    <p:sldId id="275" r:id="rId16"/>
    <p:sldId id="276" r:id="rId17"/>
    <p:sldId id="281" r:id="rId18"/>
    <p:sldId id="264" r:id="rId19"/>
    <p:sldId id="277" r:id="rId20"/>
    <p:sldId id="265" r:id="rId21"/>
    <p:sldId id="278" r:id="rId22"/>
    <p:sldId id="266" r:id="rId23"/>
    <p:sldId id="268" r:id="rId24"/>
    <p:sldId id="267" r:id="rId25"/>
    <p:sldId id="279" r:id="rId26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95">
          <p15:clr>
            <a:srgbClr val="A4A3A4"/>
          </p15:clr>
        </p15:guide>
        <p15:guide id="4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2129"/>
    <a:srgbClr val="FFED00"/>
    <a:srgbClr val="FFFFFF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059" autoAdjust="0"/>
    <p:restoredTop sz="94664" autoAdjust="0"/>
  </p:normalViewPr>
  <p:slideViewPr>
    <p:cSldViewPr showGuides="1">
      <p:cViewPr varScale="1">
        <p:scale>
          <a:sx n="83" d="100"/>
          <a:sy n="83" d="100"/>
        </p:scale>
        <p:origin x="96" y="40"/>
      </p:cViewPr>
      <p:guideLst>
        <p:guide orient="horz" pos="441"/>
        <p:guide orient="horz" pos="758"/>
        <p:guide pos="29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246BB-880C-420F-A9BD-0F667948477B}" type="datetimeFigureOut">
              <a:rPr lang="de-DE" smtClean="0"/>
              <a:t>13.10.2023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8C689-DDAC-45F4-85D0-EBAE5E4787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6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09500-4E76-421F-9E94-0AA595B79EE4}" type="datetimeFigureOut">
              <a:rPr lang="de-DE" smtClean="0"/>
              <a:t>13.10.2023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195B-C46D-40B2-8F40-EBFCC7756E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91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5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58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80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63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950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532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421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510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190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25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60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299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86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126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467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97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28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46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56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07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99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60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C195B-C46D-40B2-8F40-EBFCC7756E5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2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 userDrawn="1"/>
        </p:nvSpPr>
        <p:spPr>
          <a:xfrm>
            <a:off x="-324544" y="411510"/>
            <a:ext cx="4752528" cy="2160240"/>
          </a:xfrm>
          <a:prstGeom prst="roundRect">
            <a:avLst>
              <a:gd name="adj" fmla="val 12211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737" y="411510"/>
            <a:ext cx="3888432" cy="1080119"/>
          </a:xfrm>
        </p:spPr>
        <p:txBody>
          <a:bodyPr anchor="b">
            <a:normAutofit/>
          </a:bodyPr>
          <a:lstStyle>
            <a:lvl1pPr algn="l">
              <a:defRPr sz="3200">
                <a:latin typeface="DLRG Univers 55 Roman" panose="02000503040000020003" pitchFamily="2" charset="0"/>
              </a:defRPr>
            </a:lvl1pPr>
          </a:lstStyle>
          <a:p>
            <a:r>
              <a:rPr lang="de-DE" dirty="0"/>
              <a:t>Titel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4737" y="1491630"/>
            <a:ext cx="3888432" cy="10801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DLRG Univers 55 Roman" panose="02000503040000020003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einfügen</a:t>
            </a:r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-1" y="4518416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3" descr="Wortmarke_DLRG_gel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6" y="4566075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528" y="4876006"/>
            <a:ext cx="2133600" cy="273844"/>
          </a:xfrm>
        </p:spPr>
        <p:txBody>
          <a:bodyPr lIns="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9DA51-FF1D-4513-B053-BD2727AA07F3}" type="datetime1">
              <a:rPr lang="de-DE" smtClean="0"/>
              <a:pPr/>
              <a:t>13.10.2023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20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A51-FF1D-4513-B053-BD2727AA07F3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203598"/>
            <a:ext cx="8229600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1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699542"/>
            <a:ext cx="8229600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26pt </a:t>
            </a:r>
          </a:p>
        </p:txBody>
      </p:sp>
    </p:spTree>
    <p:extLst>
      <p:ext uri="{BB962C8B-B14F-4D97-AF65-F5344CB8AC3E}">
        <p14:creationId xmlns:p14="http://schemas.microsoft.com/office/powerpoint/2010/main" val="350239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C0A5-ECE0-4291-A3F9-EA5635A83729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2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699542"/>
            <a:ext cx="8229600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26pt 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203598"/>
            <a:ext cx="4175125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idx="14" hasCustomPrompt="1"/>
          </p:nvPr>
        </p:nvSpPr>
        <p:spPr>
          <a:xfrm>
            <a:off x="4643438" y="1203326"/>
            <a:ext cx="4050000" cy="316862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</p:spTree>
    <p:extLst>
      <p:ext uri="{BB962C8B-B14F-4D97-AF65-F5344CB8AC3E}">
        <p14:creationId xmlns:p14="http://schemas.microsoft.com/office/powerpoint/2010/main" val="151577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D2FF-046D-49EB-AF84-4963554E6FC0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4643438" y="1203325"/>
            <a:ext cx="4050000" cy="237628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einfügen…</a:t>
            </a:r>
          </a:p>
        </p:txBody>
      </p:sp>
      <p:sp>
        <p:nvSpPr>
          <p:cNvPr id="12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3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44008" y="3939902"/>
            <a:ext cx="4050000" cy="4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Erläuternder  Text 14pt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2" y="699542"/>
            <a:ext cx="8229600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26pt 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203598"/>
            <a:ext cx="4175125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4643438" y="3579863"/>
            <a:ext cx="4050000" cy="360040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Unterschrift Bild 20pt</a:t>
            </a:r>
          </a:p>
        </p:txBody>
      </p:sp>
    </p:spTree>
    <p:extLst>
      <p:ext uri="{BB962C8B-B14F-4D97-AF65-F5344CB8AC3E}">
        <p14:creationId xmlns:p14="http://schemas.microsoft.com/office/powerpoint/2010/main" val="323650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D6EC-9F55-4656-B092-A90C208EB0F8}" type="datetime1">
              <a:rPr lang="de-DE" smtClean="0"/>
              <a:t>13.10.2023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4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2" y="699542"/>
            <a:ext cx="4175126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1 26pt 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47258" y="705446"/>
            <a:ext cx="4050000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2 26pt 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203598"/>
            <a:ext cx="4175125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43439" y="1203598"/>
            <a:ext cx="4050000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</p:spTree>
    <p:extLst>
      <p:ext uri="{BB962C8B-B14F-4D97-AF65-F5344CB8AC3E}">
        <p14:creationId xmlns:p14="http://schemas.microsoft.com/office/powerpoint/2010/main" val="350740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5656" y="3616247"/>
            <a:ext cx="6308104" cy="395663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de-DE" dirty="0"/>
              <a:t>Unterschrift Bild 20pt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475656" y="123477"/>
            <a:ext cx="6308104" cy="34942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75656" y="4011910"/>
            <a:ext cx="6308104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Erläuternder  Text 14pt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DD60-FD47-4749-9C3F-12EF51C9C880}" type="datetime1">
              <a:rPr lang="de-DE" smtClean="0"/>
              <a:t>13.10.2023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2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9981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67F-2E5B-4B4F-AFBC-8E82187B5539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355726"/>
            <a:ext cx="8229600" cy="49356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4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05889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913A-F969-42E0-9E65-18127FD57D65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</p:spTree>
    <p:extLst>
      <p:ext uri="{BB962C8B-B14F-4D97-AF65-F5344CB8AC3E}">
        <p14:creationId xmlns:p14="http://schemas.microsoft.com/office/powerpoint/2010/main" val="231277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56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DA51-FF1D-4513-B053-BD2727AA07F3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203598"/>
            <a:ext cx="8229600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1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699542"/>
            <a:ext cx="8229600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26pt </a:t>
            </a:r>
          </a:p>
        </p:txBody>
      </p:sp>
    </p:spTree>
    <p:extLst>
      <p:ext uri="{BB962C8B-B14F-4D97-AF65-F5344CB8AC3E}">
        <p14:creationId xmlns:p14="http://schemas.microsoft.com/office/powerpoint/2010/main" val="282850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C0A5-ECE0-4291-A3F9-EA5635A83729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2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699542"/>
            <a:ext cx="8229600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26pt 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203598"/>
            <a:ext cx="4175125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idx="14" hasCustomPrompt="1"/>
          </p:nvPr>
        </p:nvSpPr>
        <p:spPr>
          <a:xfrm>
            <a:off x="4643438" y="1203326"/>
            <a:ext cx="4050000" cy="316862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</p:spTree>
    <p:extLst>
      <p:ext uri="{BB962C8B-B14F-4D97-AF65-F5344CB8AC3E}">
        <p14:creationId xmlns:p14="http://schemas.microsoft.com/office/powerpoint/2010/main" val="313826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D2FF-046D-49EB-AF84-4963554E6FC0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4643438" y="1203325"/>
            <a:ext cx="4050000" cy="237628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einfügen…</a:t>
            </a:r>
          </a:p>
        </p:txBody>
      </p:sp>
      <p:sp>
        <p:nvSpPr>
          <p:cNvPr id="12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3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44008" y="3939902"/>
            <a:ext cx="4050000" cy="4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Erläuternder  Text 14pt</a:t>
            </a:r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2" y="699542"/>
            <a:ext cx="8229600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26pt 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203598"/>
            <a:ext cx="4175125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4643438" y="3579863"/>
            <a:ext cx="4050000" cy="360040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Unterschrift Bild 20pt</a:t>
            </a:r>
          </a:p>
        </p:txBody>
      </p:sp>
    </p:spTree>
    <p:extLst>
      <p:ext uri="{BB962C8B-B14F-4D97-AF65-F5344CB8AC3E}">
        <p14:creationId xmlns:p14="http://schemas.microsoft.com/office/powerpoint/2010/main" val="175105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D6EC-9F55-4656-B092-A90C208EB0F8}" type="datetime1">
              <a:rPr lang="de-DE" smtClean="0"/>
              <a:t>13.10.2023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4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2" y="699542"/>
            <a:ext cx="4175126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1 26pt </a:t>
            </a:r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47258" y="705446"/>
            <a:ext cx="4050000" cy="504056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2600" b="1"/>
            </a:lvl1pPr>
            <a:lvl2pPr marL="457200" indent="0">
              <a:buNone/>
              <a:defRPr b="1"/>
            </a:lvl2pPr>
          </a:lstStyle>
          <a:p>
            <a:pPr lvl="0"/>
            <a:r>
              <a:rPr lang="de-DE" dirty="0"/>
              <a:t>Unterüberschrift 2 26pt 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1203598"/>
            <a:ext cx="4175125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43439" y="1203598"/>
            <a:ext cx="4050000" cy="3168353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 baseline="0"/>
            </a:lvl3pPr>
            <a:lvl4pPr>
              <a:defRPr sz="14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Erste Ebene 20pt</a:t>
            </a:r>
          </a:p>
          <a:p>
            <a:pPr lvl="1"/>
            <a:r>
              <a:rPr lang="de-DE" dirty="0"/>
              <a:t>Zweite Ebene 18pt</a:t>
            </a:r>
          </a:p>
          <a:p>
            <a:pPr lvl="2"/>
            <a:r>
              <a:rPr lang="de-DE" dirty="0"/>
              <a:t>Dritte Ebene 16pt</a:t>
            </a:r>
          </a:p>
          <a:p>
            <a:pPr lvl="3"/>
            <a:r>
              <a:rPr lang="de-DE" dirty="0"/>
              <a:t>Vierte Ebene 14pt</a:t>
            </a:r>
          </a:p>
          <a:p>
            <a:pPr lvl="4"/>
            <a:r>
              <a:rPr lang="de-DE" dirty="0"/>
              <a:t>Fünfte Ebene 12pt</a:t>
            </a:r>
          </a:p>
        </p:txBody>
      </p:sp>
    </p:spTree>
    <p:extLst>
      <p:ext uri="{BB962C8B-B14F-4D97-AF65-F5344CB8AC3E}">
        <p14:creationId xmlns:p14="http://schemas.microsoft.com/office/powerpoint/2010/main" val="252703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5656" y="3616247"/>
            <a:ext cx="6308104" cy="395663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de-DE" dirty="0"/>
              <a:t>Unterschrift Bild 20pt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475656" y="123477"/>
            <a:ext cx="6308104" cy="34942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475656" y="4011910"/>
            <a:ext cx="6308104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Erläuternder  Text 14pt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DD60-FD47-4749-9C3F-12EF51C9C880}" type="datetime1">
              <a:rPr lang="de-DE" smtClean="0"/>
              <a:t>13.10.2023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2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559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67F-2E5B-4B4F-AFBC-8E82187B5539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355726"/>
            <a:ext cx="8229600" cy="49356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Überschrift 30pt</a:t>
            </a:r>
          </a:p>
        </p:txBody>
      </p:sp>
      <p:sp>
        <p:nvSpPr>
          <p:cNvPr id="13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4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9510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913A-F969-42E0-9E65-18127FD57D65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4513385"/>
            <a:ext cx="9144001" cy="321469"/>
          </a:xfrm>
          <a:prstGeom prst="rect">
            <a:avLst/>
          </a:prstGeom>
          <a:solidFill>
            <a:srgbClr val="FF21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248" tIns="72248" rIns="72248" bIns="722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3" descr="Wortmarke_DLRG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7" y="4561044"/>
            <a:ext cx="1380410" cy="2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/>
          </p:cNvSpPr>
          <p:nvPr userDrawn="1"/>
        </p:nvSpPr>
        <p:spPr bwMode="auto">
          <a:xfrm>
            <a:off x="250424" y="4476124"/>
            <a:ext cx="1586638" cy="29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6435" tIns="72248" rIns="126435" bIns="72248"/>
          <a:lstStyle>
            <a:lvl1pPr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00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700" b="1" dirty="0">
                <a:solidFill>
                  <a:srgbClr val="FFFF00"/>
                </a:solidFill>
                <a:sym typeface="Arial" charset="0"/>
              </a:rPr>
              <a:t>dlrg.de</a:t>
            </a:r>
            <a:endParaRPr lang="de-DE" alt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69954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9901" y="-2258"/>
            <a:ext cx="8229600" cy="701799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Überschrift 30pt</a:t>
            </a:r>
          </a:p>
        </p:txBody>
      </p:sp>
    </p:spTree>
    <p:extLst>
      <p:ext uri="{BB962C8B-B14F-4D97-AF65-F5344CB8AC3E}">
        <p14:creationId xmlns:p14="http://schemas.microsoft.com/office/powerpoint/2010/main" val="195764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55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180976"/>
            <a:ext cx="8229600" cy="493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7683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528" y="4876006"/>
            <a:ext cx="2133600" cy="273844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8160-23C7-44D5-8ADF-3FC720DD51D6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03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DLRG Univers 55 Roman" panose="0200050304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180976"/>
            <a:ext cx="8229600" cy="493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7683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528" y="4876006"/>
            <a:ext cx="2133600" cy="273844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8160-23C7-44D5-8ADF-3FC720DD51D6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8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3" r:id="rId4"/>
    <p:sldLayoutId id="2147483657" r:id="rId5"/>
    <p:sldLayoutId id="2147483663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DLRG Univers 55 Roman" panose="0200050304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180976"/>
            <a:ext cx="8229600" cy="493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768350"/>
            <a:ext cx="8229600" cy="38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528" y="4876006"/>
            <a:ext cx="2133600" cy="273844"/>
          </a:xfrm>
          <a:prstGeom prst="rect">
            <a:avLst/>
          </a:prstGeom>
        </p:spPr>
        <p:txBody>
          <a:bodyPr vert="horz" lIns="7200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8160-23C7-44D5-8ADF-3FC720DD51D6}" type="datetime1">
              <a:rPr lang="de-DE" smtClean="0"/>
              <a:t>13.10.2023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23A5-164D-4F1F-AA99-665923B11C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9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DLRG Univers 55 Roman" panose="0200050304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DLRG Univers 55 Roman" panose="0200050304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DLRG Application EYLC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</p:spTree>
    <p:extLst>
      <p:ext uri="{BB962C8B-B14F-4D97-AF65-F5344CB8AC3E}">
        <p14:creationId xmlns:p14="http://schemas.microsoft.com/office/powerpoint/2010/main" val="197256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2024 - </a:t>
            </a:r>
            <a:r>
              <a:rPr lang="de-DE" dirty="0">
                <a:solidFill>
                  <a:srgbClr val="FF0000"/>
                </a:solidFill>
              </a:rPr>
              <a:t>Pool </a:t>
            </a:r>
            <a:r>
              <a:rPr lang="de-DE" dirty="0" err="1">
                <a:solidFill>
                  <a:srgbClr val="FF0000"/>
                </a:solidFill>
              </a:rPr>
              <a:t>Venue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4AE599-9D42-C786-B3FD-6E9AF2058B9E}"/>
              </a:ext>
            </a:extLst>
          </p:cNvPr>
          <p:cNvSpPr txBox="1"/>
          <p:nvPr/>
        </p:nvSpPr>
        <p:spPr>
          <a:xfrm>
            <a:off x="5146303" y="1760135"/>
            <a:ext cx="3553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Cool Down/ Warm Up Pool: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6x25m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Blocks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1,50-5,00m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Open all </a:t>
            </a:r>
            <a:r>
              <a:rPr lang="de-DE" dirty="0" err="1"/>
              <a:t>the</a:t>
            </a:r>
            <a:r>
              <a:rPr lang="de-DE" dirty="0"/>
              <a:t>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A09FCE-9C99-E1A5-A1F7-1879140D1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725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64BDE-F026-E67D-1CC7-05DBEA39BA4C}"/>
              </a:ext>
            </a:extLst>
          </p:cNvPr>
          <p:cNvSpPr txBox="1"/>
          <p:nvPr/>
        </p:nvSpPr>
        <p:spPr>
          <a:xfrm>
            <a:off x="683568" y="1491630"/>
            <a:ext cx="2597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/>
              <a:t>The </a:t>
            </a:r>
            <a:r>
              <a:rPr lang="de-DE" dirty="0" err="1"/>
              <a:t>Application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Pool </a:t>
            </a:r>
            <a:r>
              <a:rPr lang="de-DE" dirty="0" err="1"/>
              <a:t>Venue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>
                <a:solidFill>
                  <a:srgbClr val="FF0000"/>
                </a:solidFill>
              </a:rPr>
              <a:t>Ocean/ Beach </a:t>
            </a:r>
            <a:r>
              <a:rPr lang="de-DE" dirty="0" err="1">
                <a:solidFill>
                  <a:srgbClr val="FF0000"/>
                </a:solidFill>
              </a:rPr>
              <a:t>Venue</a:t>
            </a:r>
            <a:endParaRPr lang="de-DE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de-DE" dirty="0"/>
              <a:t>Timeline</a:t>
            </a:r>
          </a:p>
          <a:p>
            <a:pPr marL="342900" indent="-342900">
              <a:buAutoNum type="arabicPeriod"/>
            </a:pPr>
            <a:r>
              <a:rPr lang="de-DE" dirty="0" err="1"/>
              <a:t>Accomodation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Organization</a:t>
            </a:r>
            <a:r>
              <a:rPr lang="de-DE" dirty="0"/>
              <a:t> Chart</a:t>
            </a:r>
          </a:p>
          <a:p>
            <a:pPr marL="342900" indent="-342900">
              <a:buAutoNum type="arabicPeriod"/>
            </a:pPr>
            <a:r>
              <a:rPr lang="de-DE" dirty="0"/>
              <a:t>Questions/ </a:t>
            </a:r>
            <a:r>
              <a:rPr lang="de-DE" dirty="0" err="1"/>
              <a:t>Discussion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86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8"/>
            <a:ext cx="9144000" cy="701799"/>
          </a:xfrm>
        </p:spPr>
        <p:txBody>
          <a:bodyPr/>
          <a:lstStyle/>
          <a:p>
            <a:pPr algn="ctr"/>
            <a:r>
              <a:rPr lang="de-DE" sz="2800" dirty="0"/>
              <a:t>DLRG </a:t>
            </a:r>
            <a:r>
              <a:rPr lang="de-DE" sz="2800" dirty="0" err="1"/>
              <a:t>Application</a:t>
            </a:r>
            <a:r>
              <a:rPr lang="de-DE" sz="2800" dirty="0"/>
              <a:t> EYLC 2024 - </a:t>
            </a:r>
            <a:r>
              <a:rPr lang="de-DE" sz="2800" dirty="0">
                <a:solidFill>
                  <a:srgbClr val="FF0000"/>
                </a:solidFill>
              </a:rPr>
              <a:t>Ocean/ Beach </a:t>
            </a:r>
            <a:r>
              <a:rPr lang="de-DE" sz="2800" dirty="0" err="1">
                <a:solidFill>
                  <a:srgbClr val="FF0000"/>
                </a:solidFill>
              </a:rPr>
              <a:t>Venue</a:t>
            </a:r>
            <a:endParaRPr lang="de-DE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5A2508-A83F-CD6B-11E7-153C225CCA7A}"/>
              </a:ext>
            </a:extLst>
          </p:cNvPr>
          <p:cNvSpPr txBox="1"/>
          <p:nvPr/>
        </p:nvSpPr>
        <p:spPr>
          <a:xfrm>
            <a:off x="540352" y="1548073"/>
            <a:ext cx="40157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Region of </a:t>
            </a:r>
            <a:r>
              <a:rPr lang="en-GB" b="1" dirty="0" err="1"/>
              <a:t>Geiseltalsee</a:t>
            </a:r>
            <a:r>
              <a:rPr lang="en-GB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four Cities at the Shore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famous for Water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old opencast 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National Train Station: Halle/ Saale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International Airport: Leipzig-Dresden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Regional Championships Lifesaving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Several Pensions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Hotel Booking in the City of Halle</a:t>
            </a:r>
          </a:p>
        </p:txBody>
      </p:sp>
      <p:pic>
        <p:nvPicPr>
          <p:cNvPr id="5124" name="Picture 4" descr="Meer - Kostenlose natur Icons">
            <a:extLst>
              <a:ext uri="{FF2B5EF4-FFF2-40B4-BE49-F238E27FC236}">
                <a16:creationId xmlns:a16="http://schemas.microsoft.com/office/drawing/2014/main" id="{E8CD61DF-659A-0ACC-B5E7-2E3D491B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241" flipH="1">
            <a:off x="6228184" y="1841690"/>
            <a:ext cx="1790328" cy="1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4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6740593F-A9C1-8229-EEF4-D7F66298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233237"/>
            <a:ext cx="3794559" cy="237498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FE45FA5-CEBA-43BF-255D-D0A203DA1B8A}"/>
              </a:ext>
            </a:extLst>
          </p:cNvPr>
          <p:cNvCxnSpPr>
            <a:cxnSpLocks/>
          </p:cNvCxnSpPr>
          <p:nvPr/>
        </p:nvCxnSpPr>
        <p:spPr>
          <a:xfrm>
            <a:off x="5076056" y="2406688"/>
            <a:ext cx="1512168" cy="0"/>
          </a:xfrm>
          <a:prstGeom prst="straightConnector1">
            <a:avLst/>
          </a:prstGeom>
          <a:ln>
            <a:solidFill>
              <a:srgbClr val="FF212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8"/>
            <a:ext cx="9144000" cy="701799"/>
          </a:xfrm>
        </p:spPr>
        <p:txBody>
          <a:bodyPr/>
          <a:lstStyle/>
          <a:p>
            <a:pPr algn="ctr"/>
            <a:r>
              <a:rPr lang="de-DE" sz="2800" dirty="0"/>
              <a:t>DLRG </a:t>
            </a:r>
            <a:r>
              <a:rPr lang="de-DE" sz="2800" dirty="0" err="1"/>
              <a:t>Application</a:t>
            </a:r>
            <a:r>
              <a:rPr lang="de-DE" sz="2800" dirty="0"/>
              <a:t> EYLC 2024 - </a:t>
            </a:r>
            <a:r>
              <a:rPr lang="de-DE" sz="2800" dirty="0">
                <a:solidFill>
                  <a:srgbClr val="FF0000"/>
                </a:solidFill>
              </a:rPr>
              <a:t>Ocean/ Beach </a:t>
            </a:r>
            <a:r>
              <a:rPr lang="de-DE" sz="2800" dirty="0" err="1">
                <a:solidFill>
                  <a:srgbClr val="FF0000"/>
                </a:solidFill>
              </a:rPr>
              <a:t>Venue</a:t>
            </a:r>
            <a:endParaRPr lang="de-DE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4300844-E84C-2155-841F-B8F388A31C5F}"/>
              </a:ext>
            </a:extLst>
          </p:cNvPr>
          <p:cNvCxnSpPr/>
          <p:nvPr/>
        </p:nvCxnSpPr>
        <p:spPr>
          <a:xfrm>
            <a:off x="4572000" y="3435846"/>
            <a:ext cx="0" cy="720080"/>
          </a:xfrm>
          <a:prstGeom prst="straightConnector1">
            <a:avLst/>
          </a:prstGeom>
          <a:ln>
            <a:solidFill>
              <a:srgbClr val="FF212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C1A8B4E-F5AD-7802-14AD-97A99058B5C0}"/>
              </a:ext>
            </a:extLst>
          </p:cNvPr>
          <p:cNvCxnSpPr>
            <a:cxnSpLocks/>
          </p:cNvCxnSpPr>
          <p:nvPr/>
        </p:nvCxnSpPr>
        <p:spPr>
          <a:xfrm flipH="1">
            <a:off x="1403648" y="1923678"/>
            <a:ext cx="1224136" cy="0"/>
          </a:xfrm>
          <a:prstGeom prst="straightConnector1">
            <a:avLst/>
          </a:prstGeom>
          <a:ln>
            <a:solidFill>
              <a:srgbClr val="FF2129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53123B5-397A-DBD7-F166-FD8F150DC162}"/>
              </a:ext>
            </a:extLst>
          </p:cNvPr>
          <p:cNvSpPr txBox="1"/>
          <p:nvPr/>
        </p:nvSpPr>
        <p:spPr>
          <a:xfrm>
            <a:off x="3947277" y="4165888"/>
            <a:ext cx="12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Water</a:t>
            </a:r>
            <a:r>
              <a:rPr lang="de-DE" dirty="0">
                <a:solidFill>
                  <a:srgbClr val="FF0000"/>
                </a:solidFill>
              </a:rPr>
              <a:t> Area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5F33B55-7E94-509A-F000-F34B4686C27B}"/>
              </a:ext>
            </a:extLst>
          </p:cNvPr>
          <p:cNvSpPr txBox="1"/>
          <p:nvPr/>
        </p:nvSpPr>
        <p:spPr>
          <a:xfrm>
            <a:off x="6804248" y="2202418"/>
            <a:ext cx="12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Beach Area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304A4E1-03D7-6DDA-15F4-935E12A36431}"/>
              </a:ext>
            </a:extLst>
          </p:cNvPr>
          <p:cNvSpPr txBox="1"/>
          <p:nvPr/>
        </p:nvSpPr>
        <p:spPr>
          <a:xfrm>
            <a:off x="29918" y="2041560"/>
            <a:ext cx="21298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Competition Office,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Victory Ceremonies,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Closing Ceremony,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Lunch, </a:t>
            </a:r>
          </a:p>
          <a:p>
            <a:pPr algn="ctr"/>
            <a:r>
              <a:rPr lang="en-GB" dirty="0" err="1">
                <a:solidFill>
                  <a:srgbClr val="FF0000"/>
                </a:solidFill>
              </a:rPr>
              <a:t>Crafttrailers</a:t>
            </a:r>
            <a:r>
              <a:rPr lang="en-GB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Rental Craft</a:t>
            </a:r>
          </a:p>
        </p:txBody>
      </p:sp>
    </p:spTree>
    <p:extLst>
      <p:ext uri="{BB962C8B-B14F-4D97-AF65-F5344CB8AC3E}">
        <p14:creationId xmlns:p14="http://schemas.microsoft.com/office/powerpoint/2010/main" val="116579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8"/>
            <a:ext cx="9144000" cy="701799"/>
          </a:xfrm>
        </p:spPr>
        <p:txBody>
          <a:bodyPr/>
          <a:lstStyle/>
          <a:p>
            <a:pPr algn="ctr"/>
            <a:r>
              <a:rPr lang="de-DE" sz="2800" dirty="0"/>
              <a:t>DLRG </a:t>
            </a:r>
            <a:r>
              <a:rPr lang="de-DE" sz="2800" dirty="0" err="1"/>
              <a:t>Application</a:t>
            </a:r>
            <a:r>
              <a:rPr lang="de-DE" sz="2800" dirty="0"/>
              <a:t> EYLC 2024 - </a:t>
            </a:r>
            <a:r>
              <a:rPr lang="de-DE" sz="2800" dirty="0">
                <a:solidFill>
                  <a:srgbClr val="FF0000"/>
                </a:solidFill>
              </a:rPr>
              <a:t>Ocean/ Beach </a:t>
            </a:r>
            <a:r>
              <a:rPr lang="de-DE" sz="2800" dirty="0" err="1">
                <a:solidFill>
                  <a:srgbClr val="FF0000"/>
                </a:solidFill>
              </a:rPr>
              <a:t>Venue</a:t>
            </a:r>
            <a:endParaRPr lang="de-DE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pic>
        <p:nvPicPr>
          <p:cNvPr id="2050" name="Picture 2" descr="Strand Stöbnitz am Geiseltalsee - rabaukenvomsee.de %">
            <a:extLst>
              <a:ext uri="{FF2B5EF4-FFF2-40B4-BE49-F238E27FC236}">
                <a16:creationId xmlns:a16="http://schemas.microsoft.com/office/drawing/2014/main" id="{73ACB8FE-2432-22E5-8514-A3F0CADE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01" y="733505"/>
            <a:ext cx="2492492" cy="18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C42951B-B6A6-89F9-4460-A9FD475FBEAF}"/>
              </a:ext>
            </a:extLst>
          </p:cNvPr>
          <p:cNvSpPr txBox="1"/>
          <p:nvPr/>
        </p:nvSpPr>
        <p:spPr>
          <a:xfrm>
            <a:off x="1259632" y="124769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Beach Area</a:t>
            </a:r>
          </a:p>
        </p:txBody>
      </p:sp>
      <p:pic>
        <p:nvPicPr>
          <p:cNvPr id="2052" name="Picture 4" descr="Campingplätze - Startseite">
            <a:extLst>
              <a:ext uri="{FF2B5EF4-FFF2-40B4-BE49-F238E27FC236}">
                <a16:creationId xmlns:a16="http://schemas.microsoft.com/office/drawing/2014/main" id="{46417D4D-42F7-ED8F-444D-5E4C6B919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33504"/>
            <a:ext cx="2812529" cy="18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CFEDE4F-1802-AC34-3198-F27623AB3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03" y="2534521"/>
            <a:ext cx="3349150" cy="171903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5A4C1E-39E1-C182-029D-4B64AFC330BC}"/>
              </a:ext>
            </a:extLst>
          </p:cNvPr>
          <p:cNvSpPr txBox="1"/>
          <p:nvPr/>
        </p:nvSpPr>
        <p:spPr>
          <a:xfrm>
            <a:off x="4572000" y="3370423"/>
            <a:ext cx="299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Bigger </a:t>
            </a:r>
            <a:r>
              <a:rPr lang="de-DE" dirty="0" err="1">
                <a:solidFill>
                  <a:srgbClr val="FF0000"/>
                </a:solidFill>
              </a:rPr>
              <a:t>Tent</a:t>
            </a:r>
            <a:r>
              <a:rPr lang="de-DE" dirty="0">
                <a:solidFill>
                  <a:srgbClr val="FF0000"/>
                </a:solidFill>
              </a:rPr>
              <a:t>: Lunch, VC, CC, </a:t>
            </a:r>
          </a:p>
        </p:txBody>
      </p:sp>
    </p:spTree>
    <p:extLst>
      <p:ext uri="{BB962C8B-B14F-4D97-AF65-F5344CB8AC3E}">
        <p14:creationId xmlns:p14="http://schemas.microsoft.com/office/powerpoint/2010/main" val="10951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8"/>
            <a:ext cx="9144000" cy="701799"/>
          </a:xfrm>
        </p:spPr>
        <p:txBody>
          <a:bodyPr/>
          <a:lstStyle/>
          <a:p>
            <a:pPr algn="ctr"/>
            <a:r>
              <a:rPr lang="de-DE" sz="2800" dirty="0"/>
              <a:t>DLRG </a:t>
            </a:r>
            <a:r>
              <a:rPr lang="de-DE" sz="2800" dirty="0" err="1"/>
              <a:t>Application</a:t>
            </a:r>
            <a:r>
              <a:rPr lang="de-DE" sz="2800" dirty="0"/>
              <a:t> EYLC 2024 – </a:t>
            </a:r>
            <a:r>
              <a:rPr lang="de-DE" sz="2800" dirty="0">
                <a:solidFill>
                  <a:srgbClr val="FF0000"/>
                </a:solidFill>
              </a:rPr>
              <a:t>Pool/ Ocean </a:t>
            </a:r>
            <a:r>
              <a:rPr lang="de-DE" sz="2800" dirty="0" err="1">
                <a:solidFill>
                  <a:srgbClr val="FF0000"/>
                </a:solidFill>
              </a:rPr>
              <a:t>Venue</a:t>
            </a:r>
            <a:endParaRPr lang="de-DE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2DA9B4-2A7B-D7A5-C575-6FE8DBA5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93850"/>
            <a:ext cx="5034915" cy="19558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7B367F7-C81C-CF69-82B3-6B517089C3B3}"/>
              </a:ext>
            </a:extLst>
          </p:cNvPr>
          <p:cNvSpPr txBox="1"/>
          <p:nvPr/>
        </p:nvSpPr>
        <p:spPr>
          <a:xfrm>
            <a:off x="7199178" y="2139702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120 km</a:t>
            </a:r>
          </a:p>
          <a:p>
            <a:r>
              <a:rPr lang="en-GB" dirty="0"/>
              <a:t>1h25 Min</a:t>
            </a:r>
          </a:p>
        </p:txBody>
      </p:sp>
    </p:spTree>
    <p:extLst>
      <p:ext uri="{BB962C8B-B14F-4D97-AF65-F5344CB8AC3E}">
        <p14:creationId xmlns:p14="http://schemas.microsoft.com/office/powerpoint/2010/main" val="381861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64BDE-F026-E67D-1CC7-05DBEA39BA4C}"/>
              </a:ext>
            </a:extLst>
          </p:cNvPr>
          <p:cNvSpPr txBox="1"/>
          <p:nvPr/>
        </p:nvSpPr>
        <p:spPr>
          <a:xfrm>
            <a:off x="683568" y="1491630"/>
            <a:ext cx="2597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The Application</a:t>
            </a:r>
          </a:p>
          <a:p>
            <a:pPr marL="342900" indent="-342900">
              <a:buAutoNum type="arabicPeriod"/>
            </a:pPr>
            <a:r>
              <a:rPr lang="en-GB" dirty="0"/>
              <a:t>Pool Venue</a:t>
            </a:r>
          </a:p>
          <a:p>
            <a:pPr marL="342900" indent="-342900">
              <a:buAutoNum type="arabicPeriod"/>
            </a:pPr>
            <a:r>
              <a:rPr lang="en-GB" dirty="0"/>
              <a:t>Ocean/ Beach Venue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Timeline</a:t>
            </a:r>
          </a:p>
          <a:p>
            <a:pPr marL="342900" indent="-342900">
              <a:buAutoNum type="arabicPeriod"/>
            </a:pPr>
            <a:r>
              <a:rPr lang="en-GB" dirty="0"/>
              <a:t>Accommodation</a:t>
            </a:r>
          </a:p>
          <a:p>
            <a:pPr marL="342900" indent="-342900">
              <a:buAutoNum type="arabicPeriod"/>
            </a:pPr>
            <a:r>
              <a:rPr lang="en-GB" dirty="0"/>
              <a:t>Organization Chart</a:t>
            </a:r>
          </a:p>
          <a:p>
            <a:pPr marL="342900" indent="-342900">
              <a:buAutoNum type="arabicPeriod"/>
            </a:pPr>
            <a:r>
              <a:rPr lang="en-GB" dirty="0"/>
              <a:t>Questions/ Discussion</a:t>
            </a:r>
          </a:p>
        </p:txBody>
      </p:sp>
    </p:spTree>
    <p:extLst>
      <p:ext uri="{BB962C8B-B14F-4D97-AF65-F5344CB8AC3E}">
        <p14:creationId xmlns:p14="http://schemas.microsoft.com/office/powerpoint/2010/main" val="132953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DLRG Application EYLC 2024 - </a:t>
            </a:r>
            <a:r>
              <a:rPr lang="en-AU" dirty="0">
                <a:solidFill>
                  <a:srgbClr val="FF0000"/>
                </a:solidFill>
              </a:rPr>
              <a:t>Timeline</a:t>
            </a:r>
            <a:endParaRPr lang="en-AU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DLRG – Application EYLC 2024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0EFCFC5-FD88-0E75-3335-779C36FD4EC8}"/>
              </a:ext>
            </a:extLst>
          </p:cNvPr>
          <p:cNvCxnSpPr/>
          <p:nvPr/>
        </p:nvCxnSpPr>
        <p:spPr>
          <a:xfrm>
            <a:off x="190124" y="2656062"/>
            <a:ext cx="8640960" cy="0"/>
          </a:xfrm>
          <a:prstGeom prst="straightConnector1">
            <a:avLst/>
          </a:prstGeom>
          <a:ln w="19050">
            <a:solidFill>
              <a:srgbClr val="FF21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6D81C3A-6D16-F7E5-3627-51286D9AC738}"/>
              </a:ext>
            </a:extLst>
          </p:cNvPr>
          <p:cNvSpPr txBox="1"/>
          <p:nvPr/>
        </p:nvSpPr>
        <p:spPr>
          <a:xfrm>
            <a:off x="107504" y="2775471"/>
            <a:ext cx="89050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Application</a:t>
            </a:r>
          </a:p>
          <a:p>
            <a:pPr algn="ctr"/>
            <a:r>
              <a:rPr lang="en-AU" sz="1200" dirty="0"/>
              <a:t>by</a:t>
            </a:r>
          </a:p>
          <a:p>
            <a:pPr algn="ctr"/>
            <a:r>
              <a:rPr lang="en-AU" sz="1200" dirty="0"/>
              <a:t>DLRG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E0DC69-1527-652D-50BE-FABB5B452298}"/>
              </a:ext>
            </a:extLst>
          </p:cNvPr>
          <p:cNvSpPr txBox="1"/>
          <p:nvPr/>
        </p:nvSpPr>
        <p:spPr>
          <a:xfrm>
            <a:off x="1779960" y="2835075"/>
            <a:ext cx="93070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Decision</a:t>
            </a:r>
          </a:p>
          <a:p>
            <a:pPr algn="ctr"/>
            <a:r>
              <a:rPr lang="en-AU" sz="1200" dirty="0"/>
              <a:t>by</a:t>
            </a:r>
          </a:p>
          <a:p>
            <a:pPr algn="ctr"/>
            <a:r>
              <a:rPr lang="en-AU" sz="1200" dirty="0"/>
              <a:t>ILSE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D57B6F1-60B9-C5F0-D869-811E850755A7}"/>
              </a:ext>
            </a:extLst>
          </p:cNvPr>
          <p:cNvSpPr txBox="1"/>
          <p:nvPr/>
        </p:nvSpPr>
        <p:spPr>
          <a:xfrm>
            <a:off x="2707326" y="1950027"/>
            <a:ext cx="113422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Confirmation</a:t>
            </a:r>
          </a:p>
          <a:p>
            <a:pPr algn="ctr"/>
            <a:r>
              <a:rPr lang="en-AU" sz="1200" dirty="0"/>
              <a:t>of </a:t>
            </a:r>
          </a:p>
          <a:p>
            <a:pPr algn="ctr"/>
            <a:r>
              <a:rPr lang="en-AU" sz="1200" dirty="0"/>
              <a:t>Local Contracts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32E94FE-43F5-72E2-2AD2-AF1CB0C441EB}"/>
              </a:ext>
            </a:extLst>
          </p:cNvPr>
          <p:cNvSpPr txBox="1"/>
          <p:nvPr/>
        </p:nvSpPr>
        <p:spPr>
          <a:xfrm>
            <a:off x="3807082" y="2834583"/>
            <a:ext cx="7825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detailed</a:t>
            </a:r>
          </a:p>
          <a:p>
            <a:pPr algn="ctr"/>
            <a:r>
              <a:rPr lang="en-AU" sz="1200" dirty="0"/>
              <a:t>Plannings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A7FA1F-9333-DDB7-9BBC-54EE8EB767C1}"/>
              </a:ext>
            </a:extLst>
          </p:cNvPr>
          <p:cNvSpPr txBox="1"/>
          <p:nvPr/>
        </p:nvSpPr>
        <p:spPr>
          <a:xfrm>
            <a:off x="6012160" y="2817646"/>
            <a:ext cx="93070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Registration</a:t>
            </a:r>
          </a:p>
          <a:p>
            <a:pPr algn="ctr"/>
            <a:r>
              <a:rPr lang="en-AU" sz="1200" dirty="0"/>
              <a:t>for</a:t>
            </a:r>
          </a:p>
          <a:p>
            <a:pPr algn="ctr"/>
            <a:r>
              <a:rPr lang="en-AU" sz="1200" dirty="0"/>
              <a:t>Events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C3A005A-FF8C-78DB-1913-687D2EE2A41C}"/>
              </a:ext>
            </a:extLst>
          </p:cNvPr>
          <p:cNvSpPr txBox="1"/>
          <p:nvPr/>
        </p:nvSpPr>
        <p:spPr>
          <a:xfrm>
            <a:off x="4430462" y="1765361"/>
            <a:ext cx="120917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Announcement/</a:t>
            </a:r>
          </a:p>
          <a:p>
            <a:pPr algn="ctr"/>
            <a:r>
              <a:rPr lang="en-AU" sz="1200" dirty="0"/>
              <a:t>Information</a:t>
            </a:r>
          </a:p>
          <a:p>
            <a:pPr algn="ctr"/>
            <a:r>
              <a:rPr lang="en-AU" sz="1200" dirty="0"/>
              <a:t>for</a:t>
            </a:r>
          </a:p>
          <a:p>
            <a:pPr algn="ctr"/>
            <a:r>
              <a:rPr lang="en-AU" sz="1200" dirty="0"/>
              <a:t>Federations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9784874-9C48-2349-552F-0AD70AAC17C0}"/>
              </a:ext>
            </a:extLst>
          </p:cNvPr>
          <p:cNvSpPr txBox="1"/>
          <p:nvPr/>
        </p:nvSpPr>
        <p:spPr>
          <a:xfrm>
            <a:off x="7040596" y="2319359"/>
            <a:ext cx="1319189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rgbClr val="FF0000"/>
                </a:solidFill>
              </a:rPr>
              <a:t>EYLC 2024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219620-5EE1-749B-0D2E-FCFB0297F915}"/>
              </a:ext>
            </a:extLst>
          </p:cNvPr>
          <p:cNvSpPr txBox="1"/>
          <p:nvPr/>
        </p:nvSpPr>
        <p:spPr>
          <a:xfrm>
            <a:off x="8359785" y="2834583"/>
            <a:ext cx="75624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Evaluation</a:t>
            </a:r>
          </a:p>
        </p:txBody>
      </p:sp>
      <p:pic>
        <p:nvPicPr>
          <p:cNvPr id="6146" name="Picture 2" descr="Registration Icon - Free PNG &amp; SVG 2773704 - Noun Project">
            <a:extLst>
              <a:ext uri="{FF2B5EF4-FFF2-40B4-BE49-F238E27FC236}">
                <a16:creationId xmlns:a16="http://schemas.microsoft.com/office/drawing/2014/main" id="{BD5EEA0F-6752-09C1-FEFA-DD375971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16536"/>
            <a:ext cx="911018" cy="7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contract icon. Agreement and signature, pact, accord, convention  symbol. Flat Stock-Vektorgrafik | Adobe Stock">
            <a:extLst>
              <a:ext uri="{FF2B5EF4-FFF2-40B4-BE49-F238E27FC236}">
                <a16:creationId xmlns:a16="http://schemas.microsoft.com/office/drawing/2014/main" id="{585E816B-7423-7377-376B-F64AF347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38" y="1039009"/>
            <a:ext cx="911018" cy="9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nnouncement - Free marketing icons">
            <a:extLst>
              <a:ext uri="{FF2B5EF4-FFF2-40B4-BE49-F238E27FC236}">
                <a16:creationId xmlns:a16="http://schemas.microsoft.com/office/drawing/2014/main" id="{5D7056C6-BF28-0245-89A1-E6D82051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47" y="1102332"/>
            <a:ext cx="563583" cy="5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Daily Schedule icon PNG and SVG Vector Free Download">
            <a:extLst>
              <a:ext uri="{FF2B5EF4-FFF2-40B4-BE49-F238E27FC236}">
                <a16:creationId xmlns:a16="http://schemas.microsoft.com/office/drawing/2014/main" id="{118E7528-2BB3-2719-6608-B45F14E0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61" y="3425179"/>
            <a:ext cx="714536" cy="7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Entscheidung fällen - Kostenlose marketing Icons">
            <a:extLst>
              <a:ext uri="{FF2B5EF4-FFF2-40B4-BE49-F238E27FC236}">
                <a16:creationId xmlns:a16="http://schemas.microsoft.com/office/drawing/2014/main" id="{2C78B815-A791-628B-EE37-5DBCBB31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44" y="3693476"/>
            <a:ext cx="714536" cy="7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ewerbungsprozess | Karriere bei SAYV | Jetzt bewerben">
            <a:extLst>
              <a:ext uri="{FF2B5EF4-FFF2-40B4-BE49-F238E27FC236}">
                <a16:creationId xmlns:a16="http://schemas.microsoft.com/office/drawing/2014/main" id="{092C3A87-E313-ED3E-50EF-699C6D8C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" y="3516536"/>
            <a:ext cx="1224485" cy="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Box Inspection Icons - Free SVG &amp; PNG Box Inspection Images - Noun Project">
            <a:extLst>
              <a:ext uri="{FF2B5EF4-FFF2-40B4-BE49-F238E27FC236}">
                <a16:creationId xmlns:a16="http://schemas.microsoft.com/office/drawing/2014/main" id="{582533B5-0D4A-2972-9ACF-25CAD798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6" y="1068281"/>
            <a:ext cx="815711" cy="8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EDC4038-321E-C1EB-D528-74C87A451345}"/>
              </a:ext>
            </a:extLst>
          </p:cNvPr>
          <p:cNvSpPr txBox="1"/>
          <p:nvPr/>
        </p:nvSpPr>
        <p:spPr>
          <a:xfrm>
            <a:off x="869836" y="1950027"/>
            <a:ext cx="9307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Inspection</a:t>
            </a:r>
          </a:p>
          <a:p>
            <a:pPr algn="ctr"/>
            <a:r>
              <a:rPr lang="en-AU" sz="1200" dirty="0"/>
              <a:t>by</a:t>
            </a:r>
          </a:p>
          <a:p>
            <a:pPr algn="ctr"/>
            <a:r>
              <a:rPr lang="en-AU" sz="1200" dirty="0"/>
              <a:t>ILSE</a:t>
            </a:r>
          </a:p>
        </p:txBody>
      </p:sp>
      <p:pic>
        <p:nvPicPr>
          <p:cNvPr id="6162" name="Picture 18" descr="Competition icon creative element design from Vector Image">
            <a:extLst>
              <a:ext uri="{FF2B5EF4-FFF2-40B4-BE49-F238E27FC236}">
                <a16:creationId xmlns:a16="http://schemas.microsoft.com/office/drawing/2014/main" id="{B57F60F8-A3B1-8B0C-0C6A-DDBF55BDF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13746" r="17493" b="39345"/>
          <a:stretch/>
        </p:blipFill>
        <p:spPr bwMode="auto">
          <a:xfrm>
            <a:off x="7180193" y="1349861"/>
            <a:ext cx="1039993" cy="8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ür grüner haken">
            <a:extLst>
              <a:ext uri="{FF2B5EF4-FFF2-40B4-BE49-F238E27FC236}">
                <a16:creationId xmlns:a16="http://schemas.microsoft.com/office/drawing/2014/main" id="{5039C965-E163-01D2-D42C-BA800FE0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64" y="2399436"/>
            <a:ext cx="131150" cy="1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ildergebnis für grüner haken">
            <a:extLst>
              <a:ext uri="{FF2B5EF4-FFF2-40B4-BE49-F238E27FC236}">
                <a16:creationId xmlns:a16="http://schemas.microsoft.com/office/drawing/2014/main" id="{FB12E7F2-F227-62A1-41FF-5BB6AFFC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5" y="4183639"/>
            <a:ext cx="131150" cy="1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1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64BDE-F026-E67D-1CC7-05DBEA39BA4C}"/>
              </a:ext>
            </a:extLst>
          </p:cNvPr>
          <p:cNvSpPr txBox="1"/>
          <p:nvPr/>
        </p:nvSpPr>
        <p:spPr>
          <a:xfrm>
            <a:off x="683568" y="1491630"/>
            <a:ext cx="2597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The Application</a:t>
            </a:r>
          </a:p>
          <a:p>
            <a:pPr marL="342900" indent="-342900">
              <a:buAutoNum type="arabicPeriod"/>
            </a:pPr>
            <a:r>
              <a:rPr lang="en-AU" dirty="0"/>
              <a:t>Pool Venue</a:t>
            </a:r>
          </a:p>
          <a:p>
            <a:pPr marL="342900" indent="-342900">
              <a:buAutoNum type="arabicPeriod"/>
            </a:pPr>
            <a:r>
              <a:rPr lang="en-AU" dirty="0"/>
              <a:t>Ocean/ Beach Venue</a:t>
            </a:r>
          </a:p>
          <a:p>
            <a:pPr marL="342900" indent="-342900">
              <a:buAutoNum type="arabicPeriod"/>
            </a:pPr>
            <a:r>
              <a:rPr lang="en-AU" dirty="0"/>
              <a:t>Timeline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Accommodation</a:t>
            </a:r>
          </a:p>
          <a:p>
            <a:pPr marL="342900" indent="-342900">
              <a:buAutoNum type="arabicPeriod"/>
            </a:pPr>
            <a:r>
              <a:rPr lang="en-AU" dirty="0"/>
              <a:t>Organization Chart</a:t>
            </a:r>
          </a:p>
          <a:p>
            <a:pPr marL="342900" indent="-342900">
              <a:buAutoNum type="arabicPeriod"/>
            </a:pPr>
            <a:r>
              <a:rPr lang="en-AU" dirty="0"/>
              <a:t>Questions/ Discussion</a:t>
            </a:r>
          </a:p>
        </p:txBody>
      </p:sp>
    </p:spTree>
    <p:extLst>
      <p:ext uri="{BB962C8B-B14F-4D97-AF65-F5344CB8AC3E}">
        <p14:creationId xmlns:p14="http://schemas.microsoft.com/office/powerpoint/2010/main" val="219330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8"/>
            <a:ext cx="9144000" cy="701799"/>
          </a:xfrm>
        </p:spPr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2024 - </a:t>
            </a:r>
            <a:r>
              <a:rPr lang="de-DE" dirty="0" err="1">
                <a:solidFill>
                  <a:srgbClr val="FF0000"/>
                </a:solidFill>
              </a:rPr>
              <a:t>Accommodation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A2DF38-31D7-14C0-CF7F-25DD4C8AB9C1}"/>
              </a:ext>
            </a:extLst>
          </p:cNvPr>
          <p:cNvSpPr txBox="1"/>
          <p:nvPr/>
        </p:nvSpPr>
        <p:spPr>
          <a:xfrm>
            <a:off x="683568" y="1556087"/>
            <a:ext cx="61571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 obligation of booking an Accommodation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Overview of Accommodations by DLRG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individual booking of arrival &amp; departure at Accommodation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individual booking of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individual booking of 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Lunch on Competition Days (individual Booking)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Accommodation for LOC, OC and Officials &amp; Referees</a:t>
            </a:r>
          </a:p>
        </p:txBody>
      </p:sp>
      <p:pic>
        <p:nvPicPr>
          <p:cNvPr id="7170" name="Picture 2" descr="Accommodation Icons - Free SVG &amp; PNG Accommodation Images - Noun Project">
            <a:extLst>
              <a:ext uri="{FF2B5EF4-FFF2-40B4-BE49-F238E27FC236}">
                <a16:creationId xmlns:a16="http://schemas.microsoft.com/office/drawing/2014/main" id="{94C6B039-361D-07C2-52B5-7BF6F8401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4671">
            <a:off x="7188200" y="969434"/>
            <a:ext cx="1495063" cy="14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8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2024 - </a:t>
            </a:r>
            <a:r>
              <a:rPr lang="de-DE" dirty="0" err="1">
                <a:solidFill>
                  <a:srgbClr val="FF0000"/>
                </a:solidFill>
              </a:rPr>
              <a:t>Introduction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pic>
        <p:nvPicPr>
          <p:cNvPr id="5" name="Grafik 4" descr="Ein Bild, das Person, Kleidung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DF3B52E9-A321-59F9-EF38-C6ED1E682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408"/>
            <a:ext cx="1152128" cy="172819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2AE9C4F-5804-2CF0-5D21-9F1C3C7DC904}"/>
              </a:ext>
            </a:extLst>
          </p:cNvPr>
          <p:cNvSpPr txBox="1"/>
          <p:nvPr/>
        </p:nvSpPr>
        <p:spPr>
          <a:xfrm>
            <a:off x="1835696" y="1129341"/>
            <a:ext cx="38149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Kai Schirmer</a:t>
            </a:r>
          </a:p>
          <a:p>
            <a:r>
              <a:rPr lang="en-GB" dirty="0"/>
              <a:t>DLRG Employee</a:t>
            </a:r>
          </a:p>
          <a:p>
            <a:r>
              <a:rPr lang="en-GB" dirty="0"/>
              <a:t>Technical Director – Sport</a:t>
            </a:r>
          </a:p>
          <a:p>
            <a:r>
              <a:rPr lang="en-GB" dirty="0"/>
              <a:t>Head of Department – Lifesaving Sport</a:t>
            </a:r>
          </a:p>
          <a:p>
            <a:endParaRPr lang="en-GB" dirty="0"/>
          </a:p>
          <a:p>
            <a:r>
              <a:rPr lang="en-GB" dirty="0"/>
              <a:t>on behalf of </a:t>
            </a:r>
            <a:r>
              <a:rPr lang="en-GB" b="1" dirty="0"/>
              <a:t>Carsten Schlepphorst</a:t>
            </a:r>
          </a:p>
          <a:p>
            <a:r>
              <a:rPr lang="en-GB" dirty="0"/>
              <a:t>DLRG Board member</a:t>
            </a:r>
          </a:p>
          <a:p>
            <a:r>
              <a:rPr lang="en-GB" dirty="0"/>
              <a:t>ILSE </a:t>
            </a:r>
            <a:r>
              <a:rPr lang="en-GB" dirty="0" err="1"/>
              <a:t>Sportscommisson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416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64BDE-F026-E67D-1CC7-05DBEA39BA4C}"/>
              </a:ext>
            </a:extLst>
          </p:cNvPr>
          <p:cNvSpPr txBox="1"/>
          <p:nvPr/>
        </p:nvSpPr>
        <p:spPr>
          <a:xfrm>
            <a:off x="683568" y="1491630"/>
            <a:ext cx="2597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noProof="1"/>
              <a:t>The Application</a:t>
            </a:r>
          </a:p>
          <a:p>
            <a:pPr marL="342900" indent="-342900">
              <a:buAutoNum type="arabicPeriod"/>
            </a:pPr>
            <a:r>
              <a:rPr lang="en-AU" noProof="1"/>
              <a:t>Pool Venue</a:t>
            </a:r>
          </a:p>
          <a:p>
            <a:pPr marL="342900" indent="-342900">
              <a:buAutoNum type="arabicPeriod"/>
            </a:pPr>
            <a:r>
              <a:rPr lang="en-AU" noProof="1"/>
              <a:t>Ocean/ Beach Venue</a:t>
            </a:r>
          </a:p>
          <a:p>
            <a:pPr marL="342900" indent="-342900">
              <a:buAutoNum type="arabicPeriod"/>
            </a:pPr>
            <a:r>
              <a:rPr lang="en-AU" noProof="1"/>
              <a:t>Timeline</a:t>
            </a:r>
          </a:p>
          <a:p>
            <a:pPr marL="342900" indent="-342900">
              <a:buAutoNum type="arabicPeriod"/>
            </a:pPr>
            <a:r>
              <a:rPr lang="en-AU" noProof="1"/>
              <a:t>Accommodation</a:t>
            </a:r>
          </a:p>
          <a:p>
            <a:pPr marL="342900" indent="-342900">
              <a:buAutoNum type="arabicPeriod"/>
            </a:pPr>
            <a:r>
              <a:rPr lang="en-AU" noProof="1">
                <a:solidFill>
                  <a:srgbClr val="FF0000"/>
                </a:solidFill>
              </a:rPr>
              <a:t>Organization Chart</a:t>
            </a:r>
          </a:p>
          <a:p>
            <a:pPr marL="342900" indent="-342900">
              <a:buAutoNum type="arabicPeriod"/>
            </a:pPr>
            <a:r>
              <a:rPr lang="en-AU" noProof="1"/>
              <a:t>Questions/ Discussion</a:t>
            </a:r>
          </a:p>
        </p:txBody>
      </p:sp>
    </p:spTree>
    <p:extLst>
      <p:ext uri="{BB962C8B-B14F-4D97-AF65-F5344CB8AC3E}">
        <p14:creationId xmlns:p14="http://schemas.microsoft.com/office/powerpoint/2010/main" val="373740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8"/>
            <a:ext cx="9144000" cy="701799"/>
          </a:xfrm>
        </p:spPr>
        <p:txBody>
          <a:bodyPr/>
          <a:lstStyle/>
          <a:p>
            <a:pPr algn="ctr"/>
            <a:r>
              <a:rPr lang="en-AU" dirty="0"/>
              <a:t>DLRG Application EYLC 2024 </a:t>
            </a:r>
            <a:r>
              <a:rPr lang="en-AU" dirty="0">
                <a:solidFill>
                  <a:srgbClr val="FF0000"/>
                </a:solidFill>
              </a:rPr>
              <a:t>Organization Chart</a:t>
            </a:r>
            <a:endParaRPr lang="en-AU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DLRG – Application EYLC 2024</a:t>
            </a:r>
          </a:p>
        </p:txBody>
      </p:sp>
      <p:pic>
        <p:nvPicPr>
          <p:cNvPr id="217" name="Grafik 216">
            <a:extLst>
              <a:ext uri="{FF2B5EF4-FFF2-40B4-BE49-F238E27FC236}">
                <a16:creationId xmlns:a16="http://schemas.microsoft.com/office/drawing/2014/main" id="{1248BF22-8C1A-5E20-86C3-201C905B0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65107"/>
            <a:ext cx="6389907" cy="35434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50CBC21-51F6-BAA6-3891-FA798A20F19E}"/>
              </a:ext>
            </a:extLst>
          </p:cNvPr>
          <p:cNvSpPr txBox="1"/>
          <p:nvPr/>
        </p:nvSpPr>
        <p:spPr>
          <a:xfrm>
            <a:off x="5004048" y="1349919"/>
            <a:ext cx="135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Kai Schirmer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7968559-45E9-4E9A-50FE-C72CD2C6D514}"/>
              </a:ext>
            </a:extLst>
          </p:cNvPr>
          <p:cNvSpPr txBox="1"/>
          <p:nvPr/>
        </p:nvSpPr>
        <p:spPr>
          <a:xfrm>
            <a:off x="2843808" y="1311198"/>
            <a:ext cx="12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Falk Odrich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2C5A11-8428-0D5A-0A9E-823379CA4C48}"/>
              </a:ext>
            </a:extLst>
          </p:cNvPr>
          <p:cNvSpPr txBox="1"/>
          <p:nvPr/>
        </p:nvSpPr>
        <p:spPr>
          <a:xfrm>
            <a:off x="3428012" y="768821"/>
            <a:ext cx="215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DLRG Board member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A683E8-7710-9A1A-2408-D20858F1E53A}"/>
              </a:ext>
            </a:extLst>
          </p:cNvPr>
          <p:cNvSpPr txBox="1"/>
          <p:nvPr/>
        </p:nvSpPr>
        <p:spPr>
          <a:xfrm rot="20425280">
            <a:off x="1872015" y="2408574"/>
            <a:ext cx="4733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>
                    <a:lumMod val="85000"/>
                  </a:schemeClr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73111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noProof="1"/>
              <a:t>DLRG Application EYLC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noProof="1">
                <a:solidFill>
                  <a:schemeClr val="bg1">
                    <a:lumMod val="85000"/>
                  </a:schemeClr>
                </a:solidFill>
              </a:rPr>
              <a:t>DLRG – Application EYLC 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64BDE-F026-E67D-1CC7-05DBEA39BA4C}"/>
              </a:ext>
            </a:extLst>
          </p:cNvPr>
          <p:cNvSpPr txBox="1"/>
          <p:nvPr/>
        </p:nvSpPr>
        <p:spPr>
          <a:xfrm>
            <a:off x="683568" y="1491630"/>
            <a:ext cx="2597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AU" noProof="1"/>
              <a:t>The Application</a:t>
            </a:r>
          </a:p>
          <a:p>
            <a:pPr marL="342900" indent="-342900">
              <a:buAutoNum type="arabicPeriod"/>
            </a:pPr>
            <a:r>
              <a:rPr lang="en-AU" noProof="1"/>
              <a:t>Pool Venue</a:t>
            </a:r>
          </a:p>
          <a:p>
            <a:pPr marL="342900" indent="-342900">
              <a:buAutoNum type="arabicPeriod"/>
            </a:pPr>
            <a:r>
              <a:rPr lang="en-AU" noProof="1"/>
              <a:t>Ocean/ Beach Venue</a:t>
            </a:r>
          </a:p>
          <a:p>
            <a:pPr marL="342900" indent="-342900">
              <a:buAutoNum type="arabicPeriod"/>
            </a:pPr>
            <a:r>
              <a:rPr lang="en-AU" noProof="1"/>
              <a:t>Timeline</a:t>
            </a:r>
          </a:p>
          <a:p>
            <a:pPr marL="342900" indent="-342900">
              <a:buAutoNum type="arabicPeriod"/>
            </a:pPr>
            <a:r>
              <a:rPr lang="en-AU" noProof="1"/>
              <a:t>Accommodation</a:t>
            </a:r>
          </a:p>
          <a:p>
            <a:pPr marL="342900" indent="-342900">
              <a:buAutoNum type="arabicPeriod"/>
            </a:pPr>
            <a:r>
              <a:rPr lang="en-AU" noProof="1"/>
              <a:t>Organization Chart</a:t>
            </a:r>
          </a:p>
          <a:p>
            <a:pPr marL="342900" indent="-342900">
              <a:buAutoNum type="arabicPeriod"/>
            </a:pPr>
            <a:r>
              <a:rPr lang="en-AU" noProof="1">
                <a:solidFill>
                  <a:srgbClr val="FF0000"/>
                </a:solidFill>
              </a:rPr>
              <a:t>Questions/ Discussion</a:t>
            </a:r>
          </a:p>
        </p:txBody>
      </p:sp>
    </p:spTree>
    <p:extLst>
      <p:ext uri="{BB962C8B-B14F-4D97-AF65-F5344CB8AC3E}">
        <p14:creationId xmlns:p14="http://schemas.microsoft.com/office/powerpoint/2010/main" val="197679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8"/>
            <a:ext cx="9144000" cy="701799"/>
          </a:xfrm>
        </p:spPr>
        <p:txBody>
          <a:bodyPr/>
          <a:lstStyle/>
          <a:p>
            <a:pPr algn="ctr"/>
            <a:r>
              <a:rPr lang="de-DE" sz="2800" dirty="0"/>
              <a:t>DLRG </a:t>
            </a:r>
            <a:r>
              <a:rPr lang="de-DE" sz="2800" dirty="0" err="1"/>
              <a:t>Application</a:t>
            </a:r>
            <a:r>
              <a:rPr lang="de-DE" sz="2800" dirty="0"/>
              <a:t> </a:t>
            </a:r>
            <a:r>
              <a:rPr lang="de-DE" sz="2800"/>
              <a:t>EYLC 2024 </a:t>
            </a:r>
            <a:r>
              <a:rPr lang="de-DE" sz="2800" dirty="0"/>
              <a:t>- </a:t>
            </a:r>
            <a:r>
              <a:rPr lang="de-DE" sz="2800" dirty="0">
                <a:solidFill>
                  <a:srgbClr val="FF0000"/>
                </a:solidFill>
              </a:rPr>
              <a:t>Questions/ </a:t>
            </a:r>
            <a:r>
              <a:rPr lang="de-DE" sz="2800" dirty="0" err="1">
                <a:solidFill>
                  <a:srgbClr val="FF0000"/>
                </a:solidFill>
              </a:rPr>
              <a:t>Discussion</a:t>
            </a:r>
            <a:endParaRPr lang="de-DE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094C3A4-A375-8038-B0D9-56E9F7C0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33" y="1275606"/>
            <a:ext cx="2427734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01799"/>
          </a:xfrm>
        </p:spPr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2024 - </a:t>
            </a:r>
            <a:r>
              <a:rPr lang="de-DE" dirty="0">
                <a:solidFill>
                  <a:srgbClr val="FF0000"/>
                </a:solidFill>
              </a:rPr>
              <a:t>Agenda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64BDE-F026-E67D-1CC7-05DBEA39BA4C}"/>
              </a:ext>
            </a:extLst>
          </p:cNvPr>
          <p:cNvSpPr txBox="1"/>
          <p:nvPr/>
        </p:nvSpPr>
        <p:spPr>
          <a:xfrm>
            <a:off x="683568" y="1491630"/>
            <a:ext cx="2597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The Application</a:t>
            </a:r>
          </a:p>
          <a:p>
            <a:pPr marL="342900" indent="-342900">
              <a:buAutoNum type="arabicPeriod"/>
            </a:pPr>
            <a:r>
              <a:rPr lang="en-GB" dirty="0"/>
              <a:t>Pool Venue</a:t>
            </a:r>
          </a:p>
          <a:p>
            <a:pPr marL="342900" indent="-342900">
              <a:buAutoNum type="arabicPeriod"/>
            </a:pPr>
            <a:r>
              <a:rPr lang="en-GB" dirty="0"/>
              <a:t>Ocean/ Beach Venue</a:t>
            </a:r>
          </a:p>
          <a:p>
            <a:pPr marL="342900" indent="-342900">
              <a:buAutoNum type="arabicPeriod"/>
            </a:pPr>
            <a:r>
              <a:rPr lang="en-GB" dirty="0"/>
              <a:t>Timeline</a:t>
            </a:r>
          </a:p>
          <a:p>
            <a:pPr marL="342900" indent="-342900">
              <a:buAutoNum type="arabicPeriod"/>
            </a:pPr>
            <a:r>
              <a:rPr lang="en-GB" dirty="0"/>
              <a:t>Accommodation</a:t>
            </a:r>
          </a:p>
          <a:p>
            <a:pPr marL="342900" indent="-342900">
              <a:buAutoNum type="arabicPeriod"/>
            </a:pPr>
            <a:r>
              <a:rPr lang="en-GB" dirty="0"/>
              <a:t>Organization Chart</a:t>
            </a:r>
          </a:p>
          <a:p>
            <a:pPr marL="342900" indent="-342900">
              <a:buAutoNum type="arabicPeriod"/>
            </a:pPr>
            <a:r>
              <a:rPr lang="en-GB" dirty="0"/>
              <a:t>Questions/ Discussion</a:t>
            </a:r>
          </a:p>
        </p:txBody>
      </p:sp>
    </p:spTree>
    <p:extLst>
      <p:ext uri="{BB962C8B-B14F-4D97-AF65-F5344CB8AC3E}">
        <p14:creationId xmlns:p14="http://schemas.microsoft.com/office/powerpoint/2010/main" val="372361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64BDE-F026-E67D-1CC7-05DBEA39BA4C}"/>
              </a:ext>
            </a:extLst>
          </p:cNvPr>
          <p:cNvSpPr txBox="1"/>
          <p:nvPr/>
        </p:nvSpPr>
        <p:spPr>
          <a:xfrm>
            <a:off x="683568" y="1491630"/>
            <a:ext cx="2597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The Application</a:t>
            </a:r>
          </a:p>
          <a:p>
            <a:pPr marL="342900" indent="-342900">
              <a:buAutoNum type="arabicPeriod"/>
            </a:pPr>
            <a:r>
              <a:rPr lang="en-GB" dirty="0"/>
              <a:t>Pool Venue</a:t>
            </a:r>
          </a:p>
          <a:p>
            <a:pPr marL="342900" indent="-342900">
              <a:buAutoNum type="arabicPeriod"/>
            </a:pPr>
            <a:r>
              <a:rPr lang="en-GB" dirty="0"/>
              <a:t>Ocean/ Beach Venue</a:t>
            </a:r>
          </a:p>
          <a:p>
            <a:pPr marL="342900" indent="-342900">
              <a:buAutoNum type="arabicPeriod"/>
            </a:pPr>
            <a:r>
              <a:rPr lang="en-GB" dirty="0"/>
              <a:t>Timeline</a:t>
            </a:r>
          </a:p>
          <a:p>
            <a:pPr marL="342900" indent="-342900">
              <a:buAutoNum type="arabicPeriod"/>
            </a:pPr>
            <a:r>
              <a:rPr lang="en-GB" dirty="0"/>
              <a:t>Accommodation</a:t>
            </a:r>
          </a:p>
          <a:p>
            <a:pPr marL="342900" indent="-342900">
              <a:buAutoNum type="arabicPeriod"/>
            </a:pPr>
            <a:r>
              <a:rPr lang="en-GB" dirty="0"/>
              <a:t>Organization Chart</a:t>
            </a:r>
          </a:p>
          <a:p>
            <a:pPr marL="342900" indent="-342900">
              <a:buAutoNum type="arabicPeriod"/>
            </a:pPr>
            <a:r>
              <a:rPr lang="en-GB" dirty="0"/>
              <a:t>Questions/ Discussion</a:t>
            </a:r>
          </a:p>
        </p:txBody>
      </p:sp>
    </p:spTree>
    <p:extLst>
      <p:ext uri="{BB962C8B-B14F-4D97-AF65-F5344CB8AC3E}">
        <p14:creationId xmlns:p14="http://schemas.microsoft.com/office/powerpoint/2010/main" val="316760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8"/>
            <a:ext cx="9144000" cy="701799"/>
          </a:xfrm>
        </p:spPr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2024 -  </a:t>
            </a:r>
            <a:r>
              <a:rPr lang="de-DE" dirty="0">
                <a:solidFill>
                  <a:srgbClr val="FF0000"/>
                </a:solidFill>
              </a:rPr>
              <a:t>The </a:t>
            </a:r>
            <a:r>
              <a:rPr lang="de-DE" dirty="0" err="1">
                <a:solidFill>
                  <a:srgbClr val="FF0000"/>
                </a:solidFill>
              </a:rPr>
              <a:t>Application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7C53BB-3D12-595B-B699-BEEAF2053BFF}"/>
              </a:ext>
            </a:extLst>
          </p:cNvPr>
          <p:cNvSpPr txBox="1"/>
          <p:nvPr/>
        </p:nvSpPr>
        <p:spPr>
          <a:xfrm>
            <a:off x="704698" y="1212660"/>
            <a:ext cx="4515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Friday 28th June –  Friday 5 </a:t>
            </a:r>
            <a:r>
              <a:rPr lang="en-US" b="1" dirty="0" err="1"/>
              <a:t>th</a:t>
            </a:r>
            <a:r>
              <a:rPr lang="en-US" b="1" dirty="0"/>
              <a:t> July </a:t>
            </a:r>
          </a:p>
          <a:p>
            <a:endParaRPr lang="en-US" dirty="0"/>
          </a:p>
          <a:p>
            <a:r>
              <a:rPr lang="en-US" dirty="0"/>
              <a:t>28th Arrival and Training </a:t>
            </a:r>
          </a:p>
          <a:p>
            <a:endParaRPr lang="en-US" dirty="0"/>
          </a:p>
          <a:p>
            <a:r>
              <a:rPr lang="en-US" dirty="0"/>
              <a:t>29th Training SERC &amp; OC </a:t>
            </a:r>
          </a:p>
          <a:p>
            <a:r>
              <a:rPr lang="en-US" dirty="0"/>
              <a:t>30th – 1 </a:t>
            </a:r>
            <a:r>
              <a:rPr lang="en-US" dirty="0" err="1"/>
              <a:t>st</a:t>
            </a:r>
            <a:r>
              <a:rPr lang="en-US" dirty="0"/>
              <a:t> Pool Competition </a:t>
            </a:r>
          </a:p>
          <a:p>
            <a:r>
              <a:rPr lang="en-US" dirty="0"/>
              <a:t>2 </a:t>
            </a:r>
            <a:r>
              <a:rPr lang="en-US" dirty="0" err="1"/>
              <a:t>nd</a:t>
            </a:r>
            <a:r>
              <a:rPr lang="en-US" dirty="0"/>
              <a:t> Travel &amp; Training Day </a:t>
            </a:r>
          </a:p>
          <a:p>
            <a:r>
              <a:rPr lang="en-US" dirty="0"/>
              <a:t>3 </a:t>
            </a:r>
            <a:r>
              <a:rPr lang="en-US" dirty="0" err="1"/>
              <a:t>rd</a:t>
            </a:r>
            <a:r>
              <a:rPr lang="en-US" dirty="0"/>
              <a:t> – 4 </a:t>
            </a:r>
            <a:r>
              <a:rPr lang="en-US" dirty="0" err="1"/>
              <a:t>th</a:t>
            </a:r>
            <a:r>
              <a:rPr lang="en-US" dirty="0"/>
              <a:t> Ocean Competition, VC </a:t>
            </a:r>
          </a:p>
          <a:p>
            <a:endParaRPr lang="en-US" dirty="0"/>
          </a:p>
          <a:p>
            <a:r>
              <a:rPr lang="en-US" dirty="0"/>
              <a:t>Fr 5 </a:t>
            </a:r>
            <a:r>
              <a:rPr lang="en-US" dirty="0" err="1"/>
              <a:t>th</a:t>
            </a:r>
            <a:r>
              <a:rPr lang="en-US" dirty="0"/>
              <a:t> Departure</a:t>
            </a:r>
          </a:p>
        </p:txBody>
      </p:sp>
      <p:pic>
        <p:nvPicPr>
          <p:cNvPr id="5" name="Picture 10" descr="Daily Schedule icon PNG and SVG Vector Free Download">
            <a:extLst>
              <a:ext uri="{FF2B5EF4-FFF2-40B4-BE49-F238E27FC236}">
                <a16:creationId xmlns:a16="http://schemas.microsoft.com/office/drawing/2014/main" id="{8538B1F0-754B-02E9-DA9D-08FE6BB6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760">
            <a:off x="7185576" y="1478500"/>
            <a:ext cx="1104005" cy="10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6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58"/>
            <a:ext cx="9144000" cy="701799"/>
          </a:xfrm>
        </p:spPr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2024 -  </a:t>
            </a:r>
            <a:r>
              <a:rPr lang="de-DE" dirty="0">
                <a:solidFill>
                  <a:srgbClr val="FF0000"/>
                </a:solidFill>
              </a:rPr>
              <a:t>The </a:t>
            </a:r>
            <a:r>
              <a:rPr lang="de-DE" dirty="0" err="1">
                <a:solidFill>
                  <a:srgbClr val="FF0000"/>
                </a:solidFill>
              </a:rPr>
              <a:t>Application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AE399D-8177-E8AB-5220-E84496A03562}"/>
              </a:ext>
            </a:extLst>
          </p:cNvPr>
          <p:cNvSpPr txBox="1"/>
          <p:nvPr/>
        </p:nvSpPr>
        <p:spPr>
          <a:xfrm>
            <a:off x="322107" y="707076"/>
            <a:ext cx="39618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Pool Day 1,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100m Manikin Carry with Fins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4x50m Medley Relay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50m Manikin Carry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4x25m Manikin Relay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200m Super Lifesaver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4x50m Mixed Pool Lifesaver Relay</a:t>
            </a:r>
            <a:endParaRPr lang="de-DE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3A39B8-0308-D704-8478-5D03370A9C04}"/>
              </a:ext>
            </a:extLst>
          </p:cNvPr>
          <p:cNvSpPr txBox="1"/>
          <p:nvPr/>
        </p:nvSpPr>
        <p:spPr>
          <a:xfrm>
            <a:off x="5242055" y="707076"/>
            <a:ext cx="29107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Pool Day 2,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200m Obstacle Swim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4x50m Obstacle Relay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Line Throw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100m Manikin Tow with Fins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</a:rPr>
              <a:t>100m Rescue Medley</a:t>
            </a:r>
            <a:endParaRPr lang="de-DE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3B63A7-E8B8-D85B-0B03-275063771DCF}"/>
              </a:ext>
            </a:extLst>
          </p:cNvPr>
          <p:cNvSpPr txBox="1"/>
          <p:nvPr/>
        </p:nvSpPr>
        <p:spPr>
          <a:xfrm>
            <a:off x="5259670" y="2531864"/>
            <a:ext cx="36168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Ocean Day 3,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Beach Sprint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Beach Relay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 Race </a:t>
            </a:r>
            <a:r>
              <a:rPr lang="nl-N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(Straight Final)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Board Rescue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Ocean(wo)man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Ocean(wo)man Relay </a:t>
            </a:r>
            <a:r>
              <a:rPr lang="nl-N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(Straight Final)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ED7810-FB1D-55EC-DCD5-868C44DD1012}"/>
              </a:ext>
            </a:extLst>
          </p:cNvPr>
          <p:cNvSpPr txBox="1"/>
          <p:nvPr/>
        </p:nvSpPr>
        <p:spPr>
          <a:xfrm>
            <a:off x="323528" y="2808863"/>
            <a:ext cx="42854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Ocean Day 4, 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Beach Flags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Board Race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Rescue Tube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Surf Ski Race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pPr>
              <a:tabLst>
                <a:tab pos="-897890" algn="l"/>
                <a:tab pos="-538480" algn="l"/>
                <a:tab pos="-179070" algn="l"/>
                <a:tab pos="180340" algn="l"/>
                <a:tab pos="539750" algn="l"/>
                <a:tab pos="899160" algn="l"/>
                <a:tab pos="1258570" algn="l"/>
                <a:tab pos="1617980" algn="l"/>
                <a:tab pos="1977390" algn="l"/>
                <a:tab pos="2336800" algn="l"/>
                <a:tab pos="2696210" algn="l"/>
                <a:tab pos="3055620" algn="l"/>
                <a:tab pos="3415030" algn="l"/>
                <a:tab pos="3774440" algn="l"/>
                <a:tab pos="4133850" algn="l"/>
                <a:tab pos="4493260" algn="l"/>
                <a:tab pos="4852670" algn="l"/>
                <a:tab pos="5212080" algn="l"/>
                <a:tab pos="5571490" algn="l"/>
                <a:tab pos="5930900" algn="l"/>
                <a:tab pos="6290310" algn="l"/>
              </a:tabLst>
            </a:pPr>
            <a:r>
              <a:rPr lang="nl-NL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Ocean Lifesaver Relay Mixed </a:t>
            </a:r>
            <a:r>
              <a:rPr lang="nl-NL" sz="1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(Straight Final)</a:t>
            </a:r>
            <a:endParaRPr lang="de-DE" sz="1800" dirty="0">
              <a:effectLst/>
              <a:ea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87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B64BDE-F026-E67D-1CC7-05DBEA39BA4C}"/>
              </a:ext>
            </a:extLst>
          </p:cNvPr>
          <p:cNvSpPr txBox="1"/>
          <p:nvPr/>
        </p:nvSpPr>
        <p:spPr>
          <a:xfrm>
            <a:off x="683568" y="1491630"/>
            <a:ext cx="2597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/>
              <a:t>The </a:t>
            </a:r>
            <a:r>
              <a:rPr lang="de-DE" dirty="0" err="1"/>
              <a:t>Application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>
                <a:solidFill>
                  <a:srgbClr val="FF0000"/>
                </a:solidFill>
              </a:rPr>
              <a:t>Pool </a:t>
            </a:r>
            <a:r>
              <a:rPr lang="de-DE" dirty="0" err="1">
                <a:solidFill>
                  <a:srgbClr val="FF0000"/>
                </a:solidFill>
              </a:rPr>
              <a:t>Venue</a:t>
            </a:r>
            <a:endParaRPr lang="de-DE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de-DE" dirty="0"/>
              <a:t>Ocean/ Beach </a:t>
            </a:r>
            <a:r>
              <a:rPr lang="de-DE" dirty="0" err="1"/>
              <a:t>Venue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Timeline</a:t>
            </a:r>
          </a:p>
          <a:p>
            <a:pPr marL="342900" indent="-342900">
              <a:buAutoNum type="arabicPeriod"/>
            </a:pPr>
            <a:r>
              <a:rPr lang="de-DE" dirty="0" err="1"/>
              <a:t>Accomodation</a:t>
            </a:r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Organization</a:t>
            </a:r>
            <a:r>
              <a:rPr lang="de-DE" dirty="0"/>
              <a:t> Chart</a:t>
            </a:r>
          </a:p>
          <a:p>
            <a:pPr marL="342900" indent="-342900">
              <a:buAutoNum type="arabicPeriod"/>
            </a:pPr>
            <a:r>
              <a:rPr lang="de-DE" dirty="0"/>
              <a:t>Questions/ </a:t>
            </a:r>
            <a:r>
              <a:rPr lang="de-DE" dirty="0" err="1"/>
              <a:t>Discussion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74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2024 - </a:t>
            </a:r>
            <a:r>
              <a:rPr lang="de-DE" dirty="0">
                <a:solidFill>
                  <a:srgbClr val="FF0000"/>
                </a:solidFill>
              </a:rPr>
              <a:t>Pool </a:t>
            </a:r>
            <a:r>
              <a:rPr lang="de-DE" dirty="0" err="1">
                <a:solidFill>
                  <a:srgbClr val="FF0000"/>
                </a:solidFill>
              </a:rPr>
              <a:t>Venue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4AE599-9D42-C786-B3FD-6E9AF2058B9E}"/>
              </a:ext>
            </a:extLst>
          </p:cNvPr>
          <p:cNvSpPr txBox="1"/>
          <p:nvPr/>
        </p:nvSpPr>
        <p:spPr>
          <a:xfrm>
            <a:off x="540352" y="1548073"/>
            <a:ext cx="40157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City of Riesa: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30.000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Close to River Elbe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National Train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International Airport: Leipzig-Dresden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Regional Championships Lifesaving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Several Hotels &amp; Pensions</a:t>
            </a:r>
          </a:p>
        </p:txBody>
      </p:sp>
      <p:pic>
        <p:nvPicPr>
          <p:cNvPr id="4098" name="Picture 2" descr="City Icon PNG Images, Vectors Free Download - Pngtree">
            <a:extLst>
              <a:ext uri="{FF2B5EF4-FFF2-40B4-BE49-F238E27FC236}">
                <a16:creationId xmlns:a16="http://schemas.microsoft.com/office/drawing/2014/main" id="{EFDC18F4-76DC-C281-09B9-02A55C54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297">
            <a:off x="5787536" y="1354460"/>
            <a:ext cx="2434580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1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64046B5-1CBB-44BC-10EA-60977B6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DLRG </a:t>
            </a:r>
            <a:r>
              <a:rPr lang="de-DE" dirty="0" err="1"/>
              <a:t>Application</a:t>
            </a:r>
            <a:r>
              <a:rPr lang="de-DE" dirty="0"/>
              <a:t> EYLC 2024 - </a:t>
            </a:r>
            <a:r>
              <a:rPr lang="de-DE" dirty="0">
                <a:solidFill>
                  <a:srgbClr val="FF0000"/>
                </a:solidFill>
              </a:rPr>
              <a:t>Pool </a:t>
            </a:r>
            <a:r>
              <a:rPr lang="de-DE" dirty="0" err="1">
                <a:solidFill>
                  <a:srgbClr val="FF0000"/>
                </a:solidFill>
              </a:rPr>
              <a:t>Venue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D113AF-19A6-15A3-F9C9-86DC303FF26F}"/>
              </a:ext>
            </a:extLst>
          </p:cNvPr>
          <p:cNvSpPr txBox="1"/>
          <p:nvPr/>
        </p:nvSpPr>
        <p:spPr>
          <a:xfrm>
            <a:off x="3275856" y="4774168"/>
            <a:ext cx="299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DLRG – </a:t>
            </a:r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Application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 EYLC 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8F123E-7DFA-3778-A242-B29B3859C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8"/>
            <a:ext cx="4625556" cy="259040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4AE599-9D42-C786-B3FD-6E9AF2058B9E}"/>
              </a:ext>
            </a:extLst>
          </p:cNvPr>
          <p:cNvSpPr txBox="1"/>
          <p:nvPr/>
        </p:nvSpPr>
        <p:spPr>
          <a:xfrm>
            <a:off x="5149637" y="1203598"/>
            <a:ext cx="39943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Competition Pool: Pool Events &amp; SERC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8x50m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8 Standard Blocks (Plan: </a:t>
            </a:r>
            <a:r>
              <a:rPr lang="de-DE" dirty="0" err="1"/>
              <a:t>new</a:t>
            </a:r>
            <a:r>
              <a:rPr lang="de-DE" dirty="0"/>
              <a:t> Version)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1,80m </a:t>
            </a:r>
            <a:r>
              <a:rPr lang="de-DE" dirty="0" err="1"/>
              <a:t>depth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ILS </a:t>
            </a:r>
            <a:r>
              <a:rPr lang="de-DE" dirty="0" err="1"/>
              <a:t>sanctioned</a:t>
            </a:r>
            <a:r>
              <a:rPr lang="de-DE" dirty="0"/>
              <a:t> </a:t>
            </a:r>
            <a:r>
              <a:rPr lang="de-DE" dirty="0" err="1"/>
              <a:t>before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Regional Championships Lifesaving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67282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out hel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yout dunkel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Bildschirmpräsentation (16:9)</PresentationFormat>
  <Paragraphs>242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DLRG Univers 55 Roman</vt:lpstr>
      <vt:lpstr>Wingdings</vt:lpstr>
      <vt:lpstr>Titel</vt:lpstr>
      <vt:lpstr>Laout hell</vt:lpstr>
      <vt:lpstr>Layout dunkel</vt:lpstr>
      <vt:lpstr>DLRG Application EYLC 2024</vt:lpstr>
      <vt:lpstr>DLRG Application EYLC 2024 - Introduction</vt:lpstr>
      <vt:lpstr>DLRG Application EYLC 2024 - Agenda</vt:lpstr>
      <vt:lpstr>DLRG Application EYLC 2024</vt:lpstr>
      <vt:lpstr>DLRG Application EYLC 2024 -  The Application</vt:lpstr>
      <vt:lpstr>DLRG Application EYLC 2024 -  The Application</vt:lpstr>
      <vt:lpstr>DLRG Application EYLC 2024</vt:lpstr>
      <vt:lpstr>DLRG Application EYLC 2024 - Pool Venue</vt:lpstr>
      <vt:lpstr>DLRG Application EYLC 2024 - Pool Venue</vt:lpstr>
      <vt:lpstr>DLRG Application EYLC 2024 - Pool Venue</vt:lpstr>
      <vt:lpstr>DLRG Application EYLC 2024</vt:lpstr>
      <vt:lpstr>DLRG Application EYLC 2024 - Ocean/ Beach Venue</vt:lpstr>
      <vt:lpstr>DLRG Application EYLC 2024 - Ocean/ Beach Venue</vt:lpstr>
      <vt:lpstr>DLRG Application EYLC 2024 - Ocean/ Beach Venue</vt:lpstr>
      <vt:lpstr>DLRG Application EYLC 2024 – Pool/ Ocean Venue</vt:lpstr>
      <vt:lpstr>DLRG Application EYLC 2024</vt:lpstr>
      <vt:lpstr>DLRG Application EYLC 2024 - Timeline</vt:lpstr>
      <vt:lpstr>DLRG Application EYLC 2024</vt:lpstr>
      <vt:lpstr>DLRG Application EYLC 2024 - Accommodation</vt:lpstr>
      <vt:lpstr>DLRG Application EYLC 2024</vt:lpstr>
      <vt:lpstr>DLRG Application EYLC 2024 Organization Chart</vt:lpstr>
      <vt:lpstr>DLRG Application EYLC 2024</vt:lpstr>
      <vt:lpstr>DLRG Application EYLC 2024 - Questions/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Pijl, Philipp</dc:creator>
  <cp:lastModifiedBy>Dreyer, Anette</cp:lastModifiedBy>
  <cp:revision>168</cp:revision>
  <cp:lastPrinted>2021-05-05T11:31:54Z</cp:lastPrinted>
  <dcterms:created xsi:type="dcterms:W3CDTF">2020-01-08T09:56:43Z</dcterms:created>
  <dcterms:modified xsi:type="dcterms:W3CDTF">2023-10-13T12:46:24Z</dcterms:modified>
</cp:coreProperties>
</file>